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3cb4215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83cb4215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8faf63c53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8faf63c53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83cb4215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83cb4215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8faf63c53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8faf63c53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faf63c53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8faf63c5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83cb4215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83cb4215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3cb4215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83cb4215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faf63c53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8faf63c53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3cb4215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83cb4215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3cb4215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83cb4215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1682a96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1682a96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8faf63c53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8faf63c53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8faf63c53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8faf63c53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3cb4215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83cb4215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83cb4215d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83cb4215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83cb4215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83cb4215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3cb4215d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83cb4215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83cb4215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83cb4215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83cb4215d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83cb4215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83cb4215d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83cb4215d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83cb4215d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83cb4215d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1682a965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1682a965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83cb4215d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83cb4215d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151c8f23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151c8f23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151c8f2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151c8f2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151c8f23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151c8f23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151c8f23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151c8f23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83cb4215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83cb4215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83cb4215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83cb4215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83cb4215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83cb4215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8886a3d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8886a3d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3cb4215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83cb4215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886a3d6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8886a3d6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8886a3d6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8886a3d6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8886a3d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8886a3d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8faf63c5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8faf63c5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83cb4215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83cb4215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embeddedthoughts.com/2016/07/30/storing-image-data-in-block-ram-on-a-xilinx-fpga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PJcQReKzEs0eIpJA5f4C92rL-aWql-Di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drive.google.com/file/d/1PJcQReKzEs0eIpJA5f4C92rL-aWql-Di/view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s://www.diva-portal.org/smash/get/diva2:930724/FULLTEXT01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hyperlink" Target="https://www.diva-portal.org/smash/get/diva2:930724/FULLTEXT01.pdf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 en FPGA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León,  Nicolás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Nowik,  Ariel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Mestanza,  Joaquín Matías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  <p:sp>
        <p:nvSpPr>
          <p:cNvPr id="204" name="Google Shape;204;p22"/>
          <p:cNvSpPr txBox="1"/>
          <p:nvPr>
            <p:ph type="title"/>
          </p:nvPr>
        </p:nvSpPr>
        <p:spPr>
          <a:xfrm>
            <a:off x="690000" y="1900575"/>
            <a:ext cx="411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Color Inversion</a:t>
            </a:r>
            <a:endParaRPr b="0" sz="2000"/>
          </a:p>
        </p:txBody>
      </p:sp>
      <p:sp>
        <p:nvSpPr>
          <p:cNvPr id="205" name="Google Shape;205;p22"/>
          <p:cNvSpPr txBox="1"/>
          <p:nvPr/>
        </p:nvSpPr>
        <p:spPr>
          <a:xfrm>
            <a:off x="3157200" y="2800575"/>
            <a:ext cx="2829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red &lt;= (15 - original[11:8]) &lt;&lt; 4;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green &lt;= (15 - original[7:4]) &lt;&lt; 4;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blue &lt;= (15 - original[3:0]) &lt;&lt; 4;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690000" y="1900575"/>
            <a:ext cx="411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High Boost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775" y="2759400"/>
            <a:ext cx="52673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  <p:sp>
        <p:nvSpPr>
          <p:cNvPr id="218" name="Google Shape;218;p24"/>
          <p:cNvSpPr txBox="1"/>
          <p:nvPr>
            <p:ph type="title"/>
          </p:nvPr>
        </p:nvSpPr>
        <p:spPr>
          <a:xfrm>
            <a:off x="690000" y="1900575"/>
            <a:ext cx="411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High Boost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</p:txBody>
      </p:sp>
      <p:sp>
        <p:nvSpPr>
          <p:cNvPr id="219" name="Google Shape;219;p24"/>
          <p:cNvSpPr txBox="1"/>
          <p:nvPr/>
        </p:nvSpPr>
        <p:spPr>
          <a:xfrm>
            <a:off x="787500" y="2385975"/>
            <a:ext cx="7841400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red &lt;= (-1*(upleft[11:8] &lt;&lt; 4 ))+(-1*(up[11:8] &lt;&lt; 4 ))+(-1*(upright[11:8] &lt;&lt; 4 ))+(-1*(left[11:8] &lt;&lt; 4 ))+(9*(original[11:8] &lt;&lt; 4 ))+(-1*(right[11:8] &lt;&lt; 4 ))+(-1*(downleft[11:8] &lt;&lt; 4 ))+(-1*(down[11:8] &lt;&lt; 4 ))+(-1*(downright[11:8] &lt;&lt; 4 )) ;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green &lt;= (-1*(upleft[7:4] &lt;&lt; 4 ))+(-1*(up[7:4] &lt;&lt; 4 ))+(-1*(upright[7:4] &lt;&lt; 4 ))+(-1*(left[7:4] &lt;&lt; 4 ))+(9*(original[7:4] &lt;&lt; 4 ))+(-1*(right[7:4] &lt;&lt; 4 ))+(-1*(downleft[7:4] &lt;&lt; 4 ))+(-1*(down[7:4] &lt;&lt; 4 ))+(-1*(downright[7:4] &lt;&lt; 4 )) ;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blue &lt;= (-1*(upleft[3:0] &lt;&lt; 4 ))+(-1*(up[3:0] &lt;&lt; 4 ))+(-1*(upright[3:0] &lt;&lt; 4 ))+(-1*(left[3:0] &lt;&lt; 4 ))+(9*(original[3:0] &lt;&lt; 4 ))+(-1*(right[3:0] &lt;&lt; 4 ))+(-1*(downleft[3:0] &lt;&lt; 4 ))+(-1*(down[3:0] &lt;&lt; 4 ))+(-1*(downright[3:0] &lt;&lt; 4 )) 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  <p:sp>
        <p:nvSpPr>
          <p:cNvPr id="225" name="Google Shape;225;p25"/>
          <p:cNvSpPr txBox="1"/>
          <p:nvPr>
            <p:ph type="title"/>
          </p:nvPr>
        </p:nvSpPr>
        <p:spPr>
          <a:xfrm>
            <a:off x="690000" y="1900575"/>
            <a:ext cx="411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Average</a:t>
            </a:r>
            <a:endParaRPr b="0" sz="2000"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75" y="2743538"/>
            <a:ext cx="16192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  <p:sp>
        <p:nvSpPr>
          <p:cNvPr id="232" name="Google Shape;232;p26"/>
          <p:cNvSpPr txBox="1"/>
          <p:nvPr>
            <p:ph type="title"/>
          </p:nvPr>
        </p:nvSpPr>
        <p:spPr>
          <a:xfrm>
            <a:off x="690000" y="1900575"/>
            <a:ext cx="411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Average</a:t>
            </a:r>
            <a:endParaRPr b="0" sz="2000"/>
          </a:p>
        </p:txBody>
      </p:sp>
      <p:sp>
        <p:nvSpPr>
          <p:cNvPr id="233" name="Google Shape;233;p26"/>
          <p:cNvSpPr txBox="1"/>
          <p:nvPr/>
        </p:nvSpPr>
        <p:spPr>
          <a:xfrm>
            <a:off x="585150" y="2435775"/>
            <a:ext cx="78330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red &lt;= ((1*(upleft[11:8] &lt;&lt; 4 ))+(1*(up[11:8] &lt;&lt; 4 ))+(1*(upright[11:8] &lt;&lt; 4 ))+(1*(left[11:8] &lt;&lt; 4 ))+(1*(original[11:8] &lt;&lt; 4 ))+(1*(right[11:8] &lt;&lt; 4 ))+(1*(downleft[11:8] &lt;&lt; 4 ))+(1*(down[11:8] &lt;&lt; 4 ))+(1*(downright[11:8] &lt;&lt; 4 ))) / 9 ;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green &lt;= ((1*(upleft[7:4] &lt;&lt; 4 ))+(1*(up[7:4] &lt;&lt; 4 ))+(1*(upright[7:4] &lt;&lt; 4 ))+(1*(left[7:4] &lt;&lt; 4 ))+(1*(original[7:4] &lt;&lt; 4 ))+(1*(right[7:4] &lt;&lt; 4 ))+(1*(downleft[7:4] &lt;&lt; 4 ))+(1*(down[7:4] &lt;&lt; 4 ))+(1*(downright[7:4] &lt;&lt; 4 ))) / 9 ;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blue &lt;= ((1*(upleft[3:0] &lt;&lt; 4 ))+(1*(up[3:0] &lt;&lt; 4 ))+(1*(upright[3:0] &lt;&lt; 4 ))+(1*(left[3:0] &lt;&lt; 4 ))+(1*(original[3:0] &lt;&lt; 4 ))+(1*(right[3:0] &lt;&lt; 4 ))+(1*(downleft[3:0] &lt;&lt; 4 ))+(1*(down[3:0] &lt;&lt; 4 ))+(1*(downright[3:0] &lt;&lt; 4 ))) / 9 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690000" y="1900575"/>
            <a:ext cx="411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Average</a:t>
            </a:r>
            <a:endParaRPr b="0" sz="2000"/>
          </a:p>
        </p:txBody>
      </p:sp>
      <p:sp>
        <p:nvSpPr>
          <p:cNvPr id="240" name="Google Shape;240;p27"/>
          <p:cNvSpPr txBox="1"/>
          <p:nvPr/>
        </p:nvSpPr>
        <p:spPr>
          <a:xfrm>
            <a:off x="585150" y="2435775"/>
            <a:ext cx="78330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red &lt;= ((1*(upleft[11:8] &lt;&lt; 4 ))+(1*(up[11:8] &lt;&lt; 4 ))+(1*(upright[11:8] &lt;&lt; 4 ))+(1*(left[11:8] &lt;&lt; 4 ))+(1*(original[11:8] &lt;&lt; 4 ))+(1*(right[11:8] &lt;&lt; 4 ))+(1*(downleft[11:8] &lt;&lt; 4 ))+(1*(down[11:8] &lt;&lt; 4 ))+(1*(downright[11:8] &lt;&lt; 4 ))) / 9 ;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green &lt;= ((1*(upleft[7:4] &lt;&lt; 4 ))+(1*(up[7:4] &lt;&lt; 4 ))+(1*(upright[7:4] &lt;&lt; 4 ))+(1*(left[7:4] &lt;&lt; 4 ))+(1*(original[7:4] &lt;&lt; 4 ))+(1*(right[7:4] &lt;&lt; 4 ))+(1*(downleft[7:4] &lt;&lt; 4 ))+(1*(down[7:4] &lt;&lt; 4 ))+(1*(downright[7:4] &lt;&lt; 4 ))) / 9 ;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blue &lt;= ((1*(upleft[3:0] &lt;&lt; 4 ))+(1*(up[3:0] &lt;&lt; 4 ))+(1*(upright[3:0] &lt;&lt; 4 ))+(1*(left[3:0] &lt;&lt; 4 ))+(1*(original[3:0] &lt;&lt; 4 ))+(1*(right[3:0] &lt;&lt; 4 ))+(1*(downleft[3:0] &lt;&lt; 4 ))+(1*(down[3:0] &lt;&lt; 4 ))+(1*(downright[3:0] &lt;&lt; 4 ))) / 9 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  <p:sp>
        <p:nvSpPr>
          <p:cNvPr id="246" name="Google Shape;246;p28"/>
          <p:cNvSpPr txBox="1"/>
          <p:nvPr>
            <p:ph type="title"/>
          </p:nvPr>
        </p:nvSpPr>
        <p:spPr>
          <a:xfrm>
            <a:off x="690000" y="1900575"/>
            <a:ext cx="411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Sobel</a:t>
            </a:r>
            <a:endParaRPr b="0" sz="2000"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050" y="2435775"/>
            <a:ext cx="2996953" cy="20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080" y="2435775"/>
            <a:ext cx="2585545" cy="20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  <p:sp>
        <p:nvSpPr>
          <p:cNvPr id="254" name="Google Shape;254;p29"/>
          <p:cNvSpPr txBox="1"/>
          <p:nvPr>
            <p:ph type="title"/>
          </p:nvPr>
        </p:nvSpPr>
        <p:spPr>
          <a:xfrm>
            <a:off x="690000" y="1900575"/>
            <a:ext cx="411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Sobel</a:t>
            </a:r>
            <a:endParaRPr b="0" sz="2000"/>
          </a:p>
        </p:txBody>
      </p:sp>
      <p:sp>
        <p:nvSpPr>
          <p:cNvPr id="255" name="Google Shape;255;p29"/>
          <p:cNvSpPr txBox="1"/>
          <p:nvPr/>
        </p:nvSpPr>
        <p:spPr>
          <a:xfrm>
            <a:off x="729450" y="2505775"/>
            <a:ext cx="8043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red &lt;= (-3*(upleft[11:8]))+(0*(up[11:8]))+(3*(upright[11:8]))+(-10*(left[11:8]))+(0*(original[11:8]))+(10*(right[11:8]))+(-3*(downleft[11:8]))+(0*(down[11:8]))+(3*(downright[11:8])) 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green &lt;= (-3*(upleft[7:4]))+(0*(up[7:4]))+(3*(upright[7:4]))+(-10*(left[7:4]))+(0*(original[7:4]))+(10*(right[7:4]))+(-3*(downleft[7:4]))+(0*(down[7:4]))+(3*(downright[7:4])) 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blue &lt;= (-3*(upleft[3:0]))+(0*(up[3:0]))+(3*(upright[3:0]))+(-10*(left[3:0]))+(0*(original[3:0]))+(10*(right[3:0]))+(-3*(downleft[3:0]))+(0*(down[3:0]))+(3*(downright[3:0])) 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 txBox="1"/>
          <p:nvPr/>
        </p:nvSpPr>
        <p:spPr>
          <a:xfrm>
            <a:off x="729450" y="3238375"/>
            <a:ext cx="8043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red &lt;= </a:t>
            </a:r>
            <a:r>
              <a:rPr lang="es" sz="800"/>
              <a:t>(</a:t>
            </a:r>
            <a:r>
              <a:rPr lang="es" sz="800"/>
              <a:t>-3*(upleft[11:8]))+(-10*(up[11:8]))+(-3*(upright[11:8]))+(0*(left[11:8]))+(0*(original[11:8]))+(0*(right[11:8]))+(3*(downleft[11:8]))+(10*(down[11:8]))+(3*(downright[11:8])) 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green &lt;= (-3*(upleft[7:4]))+(-10*(up[7:4]))+(-3*(upright[7:4]))+(0*(left[7:4]))+(0*(original[7:4]))+(0*(right[7:4]))+(3*(downleft[7:4]))+(10*(down[7:4]))+(3*(downright[7:4])) 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blue &lt;= (-3*(upleft[3:0]))+(-10*(up[3:0]))+(-3*(upright[3:0]))+(0*(left[3:0]))+(0*(original[3:0]))+(0*(right[3:0]))+(3*(downleft[3:0]))+(10*(down[3:0]))+(3*(downright[3:0])) 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Generación de archivos</a:t>
            </a:r>
            <a:endParaRPr/>
          </a:p>
        </p:txBody>
      </p:sp>
      <p:sp>
        <p:nvSpPr>
          <p:cNvPr id="262" name="Google Shape;262;p30"/>
          <p:cNvSpPr txBox="1"/>
          <p:nvPr/>
        </p:nvSpPr>
        <p:spPr>
          <a:xfrm>
            <a:off x="729450" y="2093700"/>
            <a:ext cx="2427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convfiltergen.py</a:t>
            </a:r>
            <a:endParaRPr sz="2300"/>
          </a:p>
        </p:txBody>
      </p:sp>
      <p:sp>
        <p:nvSpPr>
          <p:cNvPr id="263" name="Google Shape;263;p30"/>
          <p:cNvSpPr txBox="1"/>
          <p:nvPr/>
        </p:nvSpPr>
        <p:spPr>
          <a:xfrm>
            <a:off x="729450" y="3300375"/>
            <a:ext cx="331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rom_coe_generator.py</a:t>
            </a:r>
            <a:endParaRPr sz="2300"/>
          </a:p>
        </p:txBody>
      </p:sp>
      <p:sp>
        <p:nvSpPr>
          <p:cNvPr id="264" name="Google Shape;264;p30"/>
          <p:cNvSpPr txBox="1"/>
          <p:nvPr/>
        </p:nvSpPr>
        <p:spPr>
          <a:xfrm>
            <a:off x="729450" y="2695525"/>
            <a:ext cx="342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verilog_module_gen.py</a:t>
            </a:r>
            <a:endParaRPr sz="2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Generación de archivos</a:t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>
            <a:off x="729450" y="2102375"/>
            <a:ext cx="3312000" cy="6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rom_coe_generator.py</a:t>
            </a:r>
            <a:endParaRPr sz="2300"/>
          </a:p>
        </p:txBody>
      </p:sp>
      <p:sp>
        <p:nvSpPr>
          <p:cNvPr id="271" name="Google Shape;271;p31"/>
          <p:cNvSpPr txBox="1"/>
          <p:nvPr/>
        </p:nvSpPr>
        <p:spPr>
          <a:xfrm>
            <a:off x="653250" y="2973400"/>
            <a:ext cx="199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Source: Bitmaps </a:t>
            </a:r>
            <a:endParaRPr sz="1900"/>
          </a:p>
        </p:txBody>
      </p:sp>
      <p:sp>
        <p:nvSpPr>
          <p:cNvPr id="272" name="Google Shape;272;p31"/>
          <p:cNvSpPr txBox="1"/>
          <p:nvPr/>
        </p:nvSpPr>
        <p:spPr>
          <a:xfrm>
            <a:off x="653250" y="4051025"/>
            <a:ext cx="2731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Out</a:t>
            </a:r>
            <a:r>
              <a:rPr lang="es" sz="1900"/>
              <a:t>p</a:t>
            </a:r>
            <a:r>
              <a:rPr lang="es" sz="1900"/>
              <a:t>ut</a:t>
            </a:r>
            <a:r>
              <a:rPr lang="es" sz="1900"/>
              <a:t>: Memory Vector </a:t>
            </a:r>
            <a:endParaRPr sz="1900"/>
          </a:p>
        </p:txBody>
      </p:sp>
      <p:sp>
        <p:nvSpPr>
          <p:cNvPr id="273" name="Google Shape;273;p31"/>
          <p:cNvSpPr txBox="1"/>
          <p:nvPr/>
        </p:nvSpPr>
        <p:spPr>
          <a:xfrm>
            <a:off x="729450" y="3404100"/>
            <a:ext cx="3474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La imagen a implementar extensión .bmp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653250" y="4496300"/>
            <a:ext cx="5603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Representación de la imagen a ser guardada en la ROM de la FPGA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325" y="1993688"/>
            <a:ext cx="4716424" cy="2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y Alcance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729450" y="2282825"/>
            <a:ext cx="80898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Procesamiento </a:t>
            </a:r>
            <a:r>
              <a:rPr lang="es" sz="1500"/>
              <a:t>en tiempo real </a:t>
            </a:r>
            <a:r>
              <a:rPr lang="es" sz="1500"/>
              <a:t>de una imagen almacenada en una memoria ROM y visualización mediante VGA utilizando una FPGA</a:t>
            </a:r>
            <a:endParaRPr sz="1500"/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3444675"/>
            <a:ext cx="3126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Implementación de 9 efectos</a:t>
            </a:r>
            <a:endParaRPr sz="1500"/>
          </a:p>
        </p:txBody>
      </p:sp>
      <p:sp>
        <p:nvSpPr>
          <p:cNvPr id="95" name="Google Shape;95;p14"/>
          <p:cNvSpPr txBox="1"/>
          <p:nvPr/>
        </p:nvSpPr>
        <p:spPr>
          <a:xfrm>
            <a:off x="729450" y="3791950"/>
            <a:ext cx="7993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Automatización en la generación de los módulos utilizados para cada efecto</a:t>
            </a:r>
            <a:endParaRPr sz="1500"/>
          </a:p>
        </p:txBody>
      </p:sp>
      <p:sp>
        <p:nvSpPr>
          <p:cNvPr id="96" name="Google Shape;96;p14"/>
          <p:cNvSpPr txBox="1"/>
          <p:nvPr/>
        </p:nvSpPr>
        <p:spPr>
          <a:xfrm>
            <a:off x="710800" y="4159450"/>
            <a:ext cx="74736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Uso de la ROM para almacenamiento de la imagen</a:t>
            </a:r>
            <a:endParaRPr sz="1500"/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729450" y="1853850"/>
            <a:ext cx="130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Objetivo</a:t>
            </a:r>
            <a:endParaRPr b="0" sz="2000"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710800" y="3066250"/>
            <a:ext cx="1309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Alcance</a:t>
            </a:r>
            <a:endParaRPr b="0" sz="2000"/>
          </a:p>
        </p:txBody>
      </p:sp>
      <p:sp>
        <p:nvSpPr>
          <p:cNvPr id="99" name="Google Shape;99;p14"/>
          <p:cNvSpPr txBox="1"/>
          <p:nvPr/>
        </p:nvSpPr>
        <p:spPr>
          <a:xfrm>
            <a:off x="710800" y="4504575"/>
            <a:ext cx="6135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Procesamiento en tiempo real y </a:t>
            </a:r>
            <a:r>
              <a:rPr lang="es" sz="1500"/>
              <a:t>visualización</a:t>
            </a:r>
            <a:r>
              <a:rPr lang="es" sz="1500"/>
              <a:t> mediante VGA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Generación de archivos</a:t>
            </a:r>
            <a:endParaRPr/>
          </a:p>
        </p:txBody>
      </p:sp>
      <p:sp>
        <p:nvSpPr>
          <p:cNvPr id="281" name="Google Shape;281;p32"/>
          <p:cNvSpPr/>
          <p:nvPr/>
        </p:nvSpPr>
        <p:spPr>
          <a:xfrm>
            <a:off x="729450" y="2102375"/>
            <a:ext cx="3312000" cy="6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convfiltergen.py</a:t>
            </a:r>
            <a:endParaRPr sz="2300"/>
          </a:p>
        </p:txBody>
      </p:sp>
      <p:sp>
        <p:nvSpPr>
          <p:cNvPr id="282" name="Google Shape;282;p32"/>
          <p:cNvSpPr txBox="1"/>
          <p:nvPr/>
        </p:nvSpPr>
        <p:spPr>
          <a:xfrm>
            <a:off x="653250" y="2973400"/>
            <a:ext cx="2803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Source: Kernels.json </a:t>
            </a:r>
            <a:endParaRPr sz="1900"/>
          </a:p>
        </p:txBody>
      </p:sp>
      <p:sp>
        <p:nvSpPr>
          <p:cNvPr id="283" name="Google Shape;283;p32"/>
          <p:cNvSpPr txBox="1"/>
          <p:nvPr/>
        </p:nvSpPr>
        <p:spPr>
          <a:xfrm>
            <a:off x="653250" y="3974825"/>
            <a:ext cx="2731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Output: Filtros </a:t>
            </a:r>
            <a:endParaRPr sz="1900"/>
          </a:p>
        </p:txBody>
      </p:sp>
      <p:sp>
        <p:nvSpPr>
          <p:cNvPr id="284" name="Google Shape;284;p32"/>
          <p:cNvSpPr txBox="1"/>
          <p:nvPr/>
        </p:nvSpPr>
        <p:spPr>
          <a:xfrm>
            <a:off x="729450" y="3478775"/>
            <a:ext cx="6906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Toma un todos los efectos de la carpeta filtros los cuales se encuentran en formato .txt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724350" y="4433825"/>
            <a:ext cx="5461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Toma un Kernel y te lo pasa al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código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 verilog para implementarlo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00" y="2163500"/>
            <a:ext cx="1844678" cy="132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6412492" y="2102375"/>
            <a:ext cx="27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red &lt;= (-3*(upleft[11:8]))+(0*(up[11:8]))+(3*(upright[11:8]))+(-10*(left[11:8]))+...;</a:t>
            </a:r>
            <a:endParaRPr sz="1050">
              <a:solidFill>
                <a:srgbClr val="F8F8F2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   green &lt;= ...;</a:t>
            </a:r>
            <a:endParaRPr sz="1050">
              <a:solidFill>
                <a:srgbClr val="F8F8F2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   blue &lt;= ...;</a:t>
            </a:r>
            <a:endParaRPr sz="1050">
              <a:solidFill>
                <a:srgbClr val="F8F8F2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Generación de archivos</a:t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729450" y="2102375"/>
            <a:ext cx="3312000" cy="6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verilog_module_gen.py</a:t>
            </a:r>
            <a:endParaRPr sz="2300"/>
          </a:p>
        </p:txBody>
      </p:sp>
      <p:sp>
        <p:nvSpPr>
          <p:cNvPr id="294" name="Google Shape;294;p33"/>
          <p:cNvSpPr txBox="1"/>
          <p:nvPr/>
        </p:nvSpPr>
        <p:spPr>
          <a:xfrm>
            <a:off x="653250" y="2973400"/>
            <a:ext cx="2803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Source: Filtros (efectos) </a:t>
            </a:r>
            <a:endParaRPr sz="1900"/>
          </a:p>
        </p:txBody>
      </p:sp>
      <p:sp>
        <p:nvSpPr>
          <p:cNvPr id="295" name="Google Shape;295;p33"/>
          <p:cNvSpPr txBox="1"/>
          <p:nvPr/>
        </p:nvSpPr>
        <p:spPr>
          <a:xfrm>
            <a:off x="653250" y="3974825"/>
            <a:ext cx="2731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Output: Verilog Effects </a:t>
            </a:r>
            <a:endParaRPr sz="1900"/>
          </a:p>
        </p:txBody>
      </p:sp>
      <p:sp>
        <p:nvSpPr>
          <p:cNvPr id="296" name="Google Shape;296;p33"/>
          <p:cNvSpPr txBox="1"/>
          <p:nvPr/>
        </p:nvSpPr>
        <p:spPr>
          <a:xfrm>
            <a:off x="729450" y="3478775"/>
            <a:ext cx="7960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Toma un todos los efectos de la carpeta filtros los cuales se encuentran en .txt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724350" y="4433825"/>
            <a:ext cx="7960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Genera los respectivos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módulos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con el [nombre del efecto].v en verilog_effects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FPGA</a:t>
            </a:r>
            <a:endParaRPr/>
          </a:p>
        </p:txBody>
      </p:sp>
      <p:sp>
        <p:nvSpPr>
          <p:cNvPr id="303" name="Google Shape;303;p34"/>
          <p:cNvSpPr txBox="1"/>
          <p:nvPr/>
        </p:nvSpPr>
        <p:spPr>
          <a:xfrm>
            <a:off x="729450" y="1853850"/>
            <a:ext cx="8118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El proyecto fue desarrollado en la placa de desarrollo  Basys 3 de Digilent, la cual posee una FPGA de alta capacidad de Xilinx.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813" y="2781200"/>
            <a:ext cx="3457275" cy="21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Organización del proyecto</a:t>
            </a:r>
            <a:endParaRPr/>
          </a:p>
        </p:txBody>
      </p:sp>
      <p:sp>
        <p:nvSpPr>
          <p:cNvPr id="310" name="Google Shape;310;p35"/>
          <p:cNvSpPr txBox="1"/>
          <p:nvPr/>
        </p:nvSpPr>
        <p:spPr>
          <a:xfrm>
            <a:off x="729450" y="1777650"/>
            <a:ext cx="8118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El archivo principal del proyecto es </a:t>
            </a:r>
            <a:r>
              <a:rPr b="1" lang="es" sz="2000">
                <a:latin typeface="Raleway"/>
                <a:ea typeface="Raleway"/>
                <a:cs typeface="Raleway"/>
                <a:sym typeface="Raleway"/>
              </a:rPr>
              <a:t>vga_test.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Dentro del mismo podemos ver que existen dos grandes módulos llamados </a:t>
            </a:r>
            <a:r>
              <a:rPr b="1" lang="es" sz="2000">
                <a:latin typeface="Raleway"/>
                <a:ea typeface="Raleway"/>
                <a:cs typeface="Raleway"/>
                <a:sym typeface="Raleway"/>
              </a:rPr>
              <a:t>vga_sync</a:t>
            </a: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b="1" lang="es" sz="2000">
                <a:latin typeface="Raleway"/>
                <a:ea typeface="Raleway"/>
                <a:cs typeface="Raleway"/>
                <a:sym typeface="Raleway"/>
              </a:rPr>
              <a:t>block_mem_gen_0</a:t>
            </a: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Además de estos módulos, en el mismo archivo se encuentran instanciados todos los módulos que implementan los distintos filtros.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En el archivo </a:t>
            </a:r>
            <a:r>
              <a:rPr b="1" lang="es" sz="2000">
                <a:latin typeface="Raleway"/>
                <a:ea typeface="Raleway"/>
                <a:cs typeface="Raleway"/>
                <a:sym typeface="Raleway"/>
              </a:rPr>
              <a:t>vga_constraints.xdc</a:t>
            </a: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 se encuentra el mapeo de pines.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vga_sync</a:t>
            </a:r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75" y="1936375"/>
            <a:ext cx="3744400" cy="24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662" y="2006250"/>
            <a:ext cx="4002294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/>
        </p:nvSpPr>
        <p:spPr>
          <a:xfrm>
            <a:off x="3882250" y="1318650"/>
            <a:ext cx="5042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800</a:t>
            </a:r>
            <a:r>
              <a:rPr lang="es" sz="2100"/>
              <a:t>px horizontales y</a:t>
            </a:r>
            <a:r>
              <a:rPr lang="es" sz="2300"/>
              <a:t> 525 px verticales.</a:t>
            </a:r>
            <a:endParaRPr i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19" name="Google Shape;319;p36"/>
          <p:cNvSpPr txBox="1"/>
          <p:nvPr/>
        </p:nvSpPr>
        <p:spPr>
          <a:xfrm>
            <a:off x="0" y="4499225"/>
            <a:ext cx="5252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Refresco = p_tick/ (800x525) = 60 FPS</a:t>
            </a:r>
            <a:endParaRPr i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vga_sync</a:t>
            </a:r>
            <a:endParaRPr/>
          </a:p>
        </p:txBody>
      </p:sp>
      <p:sp>
        <p:nvSpPr>
          <p:cNvPr id="325" name="Google Shape;325;p37"/>
          <p:cNvSpPr txBox="1"/>
          <p:nvPr/>
        </p:nvSpPr>
        <p:spPr>
          <a:xfrm>
            <a:off x="729450" y="1853850"/>
            <a:ext cx="8118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Genera las señales de sincronismo necesarias para VGA.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8E7CC3"/>
                </a:solidFill>
              </a:rPr>
              <a:t>input </a:t>
            </a:r>
            <a:r>
              <a:rPr lang="es" sz="1900">
                <a:solidFill>
                  <a:srgbClr val="741B47"/>
                </a:solidFill>
              </a:rPr>
              <a:t>wire </a:t>
            </a:r>
            <a:r>
              <a:rPr lang="es" sz="1900"/>
              <a:t>clk, reset,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8E7CC3"/>
                </a:solidFill>
              </a:rPr>
              <a:t>output </a:t>
            </a:r>
            <a:r>
              <a:rPr lang="es" sz="1900">
                <a:solidFill>
                  <a:srgbClr val="741B47"/>
                </a:solidFill>
              </a:rPr>
              <a:t>wire</a:t>
            </a:r>
            <a:r>
              <a:rPr lang="es" sz="1900"/>
              <a:t> hsync, vsync, video_on, p_tick,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/>
              <a:t>// </a:t>
            </a:r>
            <a:r>
              <a:rPr b="1" i="1" lang="es" sz="1900"/>
              <a:t>p_tick </a:t>
            </a:r>
            <a:r>
              <a:rPr i="1" lang="es" sz="1900"/>
              <a:t>es un clk de frecuencia fclk/4 = 25MHz, es la frecuencia con la que se “visita” un pixel.</a:t>
            </a:r>
            <a:endParaRPr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/>
              <a:t>// </a:t>
            </a:r>
            <a:r>
              <a:rPr b="1" i="1" lang="es" sz="1900"/>
              <a:t>video_on </a:t>
            </a:r>
            <a:r>
              <a:rPr i="1" lang="es" sz="1900"/>
              <a:t>es 1 si los contadores h y v, se encuentran en la zona de display sino 0. </a:t>
            </a:r>
            <a:endParaRPr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/>
              <a:t>// </a:t>
            </a:r>
            <a:r>
              <a:rPr b="1" i="1" lang="es" sz="1900"/>
              <a:t>hsync/vsync</a:t>
            </a:r>
            <a:r>
              <a:rPr i="1" lang="es" sz="1900"/>
              <a:t>, 0 si se encuentran en la zona de retrace correspondiente sino 1 (activo bajo).</a:t>
            </a:r>
            <a:endParaRPr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8E7CC3"/>
                </a:solidFill>
              </a:rPr>
              <a:t>output </a:t>
            </a:r>
            <a:r>
              <a:rPr lang="es" sz="1900">
                <a:solidFill>
                  <a:srgbClr val="741B47"/>
                </a:solidFill>
              </a:rPr>
              <a:t>wire[9:0]</a:t>
            </a:r>
            <a:r>
              <a:rPr lang="es" sz="1900"/>
              <a:t> x, y   </a:t>
            </a:r>
            <a:r>
              <a:rPr i="1" lang="es" sz="1900"/>
              <a:t>//</a:t>
            </a:r>
            <a:r>
              <a:rPr lang="es" sz="1900"/>
              <a:t> </a:t>
            </a:r>
            <a:r>
              <a:rPr i="1" lang="es" sz="1900"/>
              <a:t>contadores horizontal y vertical</a:t>
            </a:r>
            <a:endParaRPr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847" y="609625"/>
            <a:ext cx="1735808" cy="12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block_mem_gen_0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729450" y="1853850"/>
            <a:ext cx="8118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ROM</a:t>
            </a:r>
            <a:r>
              <a:rPr lang="es" sz="2300"/>
              <a:t> (</a:t>
            </a:r>
            <a:r>
              <a:rPr b="1" lang="es" sz="2300"/>
              <a:t>BRAM-IP</a:t>
            </a:r>
            <a:r>
              <a:rPr lang="es" sz="2300"/>
              <a:t>) donde se guarda la imagen.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8E7CC3"/>
                </a:solidFill>
              </a:rPr>
              <a:t>ENTITY </a:t>
            </a:r>
            <a:r>
              <a:rPr lang="es" sz="1900"/>
              <a:t>blk_mem_gen_0</a:t>
            </a:r>
            <a:r>
              <a:rPr lang="es" sz="1900">
                <a:solidFill>
                  <a:srgbClr val="8E7CC3"/>
                </a:solidFill>
              </a:rPr>
              <a:t> IS</a:t>
            </a:r>
            <a:endParaRPr sz="1900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8E7CC3"/>
                </a:solidFill>
              </a:rPr>
              <a:t>  PORT (</a:t>
            </a:r>
            <a:endParaRPr sz="1900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8E7CC3"/>
                </a:solidFill>
              </a:rPr>
              <a:t>    </a:t>
            </a:r>
            <a:r>
              <a:rPr lang="es" sz="1900">
                <a:solidFill>
                  <a:srgbClr val="6AA84F"/>
                </a:solidFill>
              </a:rPr>
              <a:t>clka </a:t>
            </a:r>
            <a:r>
              <a:rPr lang="es" sz="1900">
                <a:solidFill>
                  <a:srgbClr val="8E7CC3"/>
                </a:solidFill>
              </a:rPr>
              <a:t>: IN </a:t>
            </a:r>
            <a:r>
              <a:rPr b="1" lang="es" sz="1900">
                <a:solidFill>
                  <a:srgbClr val="8E7CC3"/>
                </a:solidFill>
              </a:rPr>
              <a:t>STD_LOGIC</a:t>
            </a:r>
            <a:r>
              <a:rPr lang="es" sz="1900">
                <a:solidFill>
                  <a:srgbClr val="8E7CC3"/>
                </a:solidFill>
              </a:rPr>
              <a:t>; // clock</a:t>
            </a:r>
            <a:endParaRPr sz="1900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8E7CC3"/>
                </a:solidFill>
              </a:rPr>
              <a:t>    </a:t>
            </a:r>
            <a:r>
              <a:rPr lang="es" sz="1900">
                <a:solidFill>
                  <a:srgbClr val="6AA84F"/>
                </a:solidFill>
              </a:rPr>
              <a:t>ena :</a:t>
            </a:r>
            <a:r>
              <a:rPr lang="es" sz="1900">
                <a:solidFill>
                  <a:srgbClr val="8E7CC3"/>
                </a:solidFill>
              </a:rPr>
              <a:t> IN </a:t>
            </a:r>
            <a:r>
              <a:rPr b="1" lang="es" sz="1900">
                <a:solidFill>
                  <a:srgbClr val="8E7CC3"/>
                </a:solidFill>
              </a:rPr>
              <a:t>STD_LOGIC</a:t>
            </a:r>
            <a:r>
              <a:rPr lang="es" sz="1900">
                <a:solidFill>
                  <a:srgbClr val="8E7CC3"/>
                </a:solidFill>
              </a:rPr>
              <a:t>; // enable</a:t>
            </a:r>
            <a:endParaRPr sz="1900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8E7CC3"/>
                </a:solidFill>
              </a:rPr>
              <a:t>    </a:t>
            </a:r>
            <a:r>
              <a:rPr lang="es" sz="1900">
                <a:solidFill>
                  <a:srgbClr val="6AA84F"/>
                </a:solidFill>
              </a:rPr>
              <a:t>addra :</a:t>
            </a:r>
            <a:r>
              <a:rPr lang="es" sz="1900">
                <a:solidFill>
                  <a:srgbClr val="8E7CC3"/>
                </a:solidFill>
              </a:rPr>
              <a:t> IN </a:t>
            </a:r>
            <a:r>
              <a:rPr b="1" lang="es" sz="1900">
                <a:solidFill>
                  <a:srgbClr val="8E7CC3"/>
                </a:solidFill>
              </a:rPr>
              <a:t>STD_LOGIC_VECTOR(13 DOWNTO 0)</a:t>
            </a:r>
            <a:r>
              <a:rPr lang="es" sz="1900">
                <a:solidFill>
                  <a:srgbClr val="8E7CC3"/>
                </a:solidFill>
              </a:rPr>
              <a:t>; // address</a:t>
            </a:r>
            <a:endParaRPr sz="1900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8E7CC3"/>
                </a:solidFill>
              </a:rPr>
              <a:t>    </a:t>
            </a:r>
            <a:r>
              <a:rPr lang="es" sz="1900">
                <a:solidFill>
                  <a:srgbClr val="6AA84F"/>
                </a:solidFill>
              </a:rPr>
              <a:t>douta :</a:t>
            </a:r>
            <a:r>
              <a:rPr lang="es" sz="1900">
                <a:solidFill>
                  <a:srgbClr val="8E7CC3"/>
                </a:solidFill>
              </a:rPr>
              <a:t> OUT </a:t>
            </a:r>
            <a:r>
              <a:rPr b="1" lang="es" sz="1900">
                <a:solidFill>
                  <a:srgbClr val="8E7CC3"/>
                </a:solidFill>
              </a:rPr>
              <a:t>STD_LOGIC_VECTOR(107 DOWNTO 0) </a:t>
            </a:r>
            <a:r>
              <a:rPr lang="es" sz="1900">
                <a:solidFill>
                  <a:srgbClr val="8E7CC3"/>
                </a:solidFill>
              </a:rPr>
              <a:t>// data_out</a:t>
            </a:r>
            <a:endParaRPr sz="1900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8E7CC3"/>
                </a:solidFill>
              </a:rPr>
              <a:t>  );</a:t>
            </a:r>
            <a:endParaRPr sz="1900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8E7CC3"/>
                </a:solidFill>
              </a:rPr>
              <a:t>END </a:t>
            </a:r>
            <a:r>
              <a:rPr lang="es" sz="1900"/>
              <a:t>blk_mem_gen_0</a:t>
            </a:r>
            <a:r>
              <a:rPr lang="es" sz="1900">
                <a:solidFill>
                  <a:srgbClr val="8E7CC3"/>
                </a:solidFill>
              </a:rPr>
              <a:t>;</a:t>
            </a:r>
            <a:endParaRPr sz="1900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8E7CC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446" y="682513"/>
            <a:ext cx="2057000" cy="18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Parámetros importantes del  IP block mem gen</a:t>
            </a:r>
            <a:endParaRPr/>
          </a:p>
        </p:txBody>
      </p:sp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613446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046" y="1922375"/>
            <a:ext cx="3711112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contienen los archivos .coe?</a:t>
            </a:r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525" y="2067450"/>
            <a:ext cx="5456400" cy="288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>
            <p:ph type="title"/>
          </p:nvPr>
        </p:nvSpPr>
        <p:spPr>
          <a:xfrm>
            <a:off x="729450" y="1947300"/>
            <a:ext cx="2149800" cy="31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Se trata de 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archivos de 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inicialización de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la memoria.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Deben </a:t>
            </a:r>
            <a:r>
              <a:rPr b="0" lang="es" sz="2000"/>
              <a:t>ser consistentes con el </a:t>
            </a:r>
            <a:r>
              <a:rPr lang="es" sz="2000"/>
              <a:t>Port Width</a:t>
            </a:r>
            <a:r>
              <a:rPr b="0" lang="es" sz="2000"/>
              <a:t> y el </a:t>
            </a:r>
            <a:r>
              <a:rPr lang="es" sz="2000"/>
              <a:t>Port Depth</a:t>
            </a:r>
            <a:r>
              <a:rPr b="0" lang="es" sz="2000"/>
              <a:t> definido previamente.</a:t>
            </a:r>
            <a:endParaRPr b="0" sz="2000"/>
          </a:p>
        </p:txBody>
      </p:sp>
      <p:sp>
        <p:nvSpPr>
          <p:cNvPr id="348" name="Google Shape;348;p40"/>
          <p:cNvSpPr txBox="1"/>
          <p:nvPr/>
        </p:nvSpPr>
        <p:spPr>
          <a:xfrm>
            <a:off x="5277575" y="1715850"/>
            <a:ext cx="1104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Port width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 flipH="1" rot="5400000">
            <a:off x="8229100" y="3542875"/>
            <a:ext cx="1104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Port Depth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0" name="Google Shape;350;p40"/>
          <p:cNvCxnSpPr>
            <a:stCxn id="348" idx="1"/>
          </p:cNvCxnSpPr>
          <p:nvPr/>
        </p:nvCxnSpPr>
        <p:spPr>
          <a:xfrm rot="10800000">
            <a:off x="4165175" y="1886850"/>
            <a:ext cx="11124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40"/>
          <p:cNvCxnSpPr/>
          <p:nvPr/>
        </p:nvCxnSpPr>
        <p:spPr>
          <a:xfrm flipH="1" rot="10800000">
            <a:off x="6381875" y="1889250"/>
            <a:ext cx="11124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40"/>
          <p:cNvCxnSpPr/>
          <p:nvPr/>
        </p:nvCxnSpPr>
        <p:spPr>
          <a:xfrm>
            <a:off x="8780200" y="4270825"/>
            <a:ext cx="7500" cy="6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40"/>
          <p:cNvCxnSpPr/>
          <p:nvPr/>
        </p:nvCxnSpPr>
        <p:spPr>
          <a:xfrm flipH="1" rot="10800000">
            <a:off x="8780200" y="2571750"/>
            <a:ext cx="7500" cy="6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está guardada la imagen?</a:t>
            </a:r>
            <a:endParaRPr/>
          </a:p>
        </p:txBody>
      </p:sp>
      <p:sp>
        <p:nvSpPr>
          <p:cNvPr id="359" name="Google Shape;359;p41"/>
          <p:cNvSpPr txBox="1"/>
          <p:nvPr>
            <p:ph type="title"/>
          </p:nvPr>
        </p:nvSpPr>
        <p:spPr>
          <a:xfrm>
            <a:off x="729450" y="1871100"/>
            <a:ext cx="7894200" cy="31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Por un lado para poder filtrar con kernels de 3x3, necesitamos la información de un pixel y sus vecinos. Para realizar esta tarea de forma paralela, decidimos guardar</a:t>
            </a:r>
            <a:r>
              <a:rPr b="0" lang="es" sz="2000"/>
              <a:t> 9 imágenes</a:t>
            </a:r>
            <a:r>
              <a:rPr b="0" lang="es" sz="2000"/>
              <a:t>.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Por otro lado, 12 bits es lo que se necesita de información para poder transmitir el color de un pixel por medio de  vga.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Es por estas razones que el archivo .coe donde están guardadas las imágenes, tienen 12x9 = 108 bits de port width. Como la imagen es de 128x128, el port depth es de 128x128 = 16384.</a:t>
            </a:r>
            <a:endParaRPr b="0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General</a:t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365" y="2455400"/>
            <a:ext cx="3033825" cy="19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026" y="1101025"/>
            <a:ext cx="1697300" cy="16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196750"/>
            <a:ext cx="1520275" cy="1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729450" y="3608225"/>
            <a:ext cx="25488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Diseño de efectos y generación automática de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módulos. Traducción automática de imagen.bmp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a imagen.coe para ser cargada en la rom.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5096800" y="1796525"/>
            <a:ext cx="1577400" cy="53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2439550" y="2881438"/>
            <a:ext cx="1011000" cy="34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6835625" y="3286600"/>
            <a:ext cx="21348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Almacenamiento, y procesamiento de la imagen. Visualización mediante VGA.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Nota</a:t>
            </a:r>
            <a:endParaRPr/>
          </a:p>
        </p:txBody>
      </p:sp>
      <p:sp>
        <p:nvSpPr>
          <p:cNvPr id="365" name="Google Shape;365;p42"/>
          <p:cNvSpPr txBox="1"/>
          <p:nvPr>
            <p:ph type="title"/>
          </p:nvPr>
        </p:nvSpPr>
        <p:spPr>
          <a:xfrm>
            <a:off x="729450" y="1947300"/>
            <a:ext cx="8034000" cy="31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Inicialmente habíamos escrito el código para que el compilador infiriera una ROM, basandonos la implementación </a:t>
            </a:r>
            <a:r>
              <a:rPr b="0" lang="es" sz="2000" u="sng">
                <a:solidFill>
                  <a:schemeClr val="hlink"/>
                </a:solidFill>
                <a:hlinkClick r:id="rId3"/>
              </a:rPr>
              <a:t>https://embeddedthoughts.com/2016/07/30/storing-image-data-in-block-ram-on-a-xilinx-fpga/</a:t>
            </a:r>
            <a:r>
              <a:rPr b="0" lang="es" sz="2000"/>
              <a:t>, pero en la práctica el compilador a veces decidía implementar el almacenamiento de las imágenes con LUTs en vez de ROM. Esto provocaba que la síntesis tardara mucho más (5min vs 15-20 min).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Este inconveniente nos impulsó a utilizar el IP Block memory generator.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Nota 2 </a:t>
            </a:r>
            <a:endParaRPr/>
          </a:p>
        </p:txBody>
      </p:sp>
      <p:sp>
        <p:nvSpPr>
          <p:cNvPr id="371" name="Google Shape;371;p43"/>
          <p:cNvSpPr txBox="1"/>
          <p:nvPr>
            <p:ph type="title"/>
          </p:nvPr>
        </p:nvSpPr>
        <p:spPr>
          <a:xfrm>
            <a:off x="729450" y="1947300"/>
            <a:ext cx="8034000" cy="31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BRAM Blocks utilizados con </a:t>
            </a:r>
            <a:r>
              <a:rPr lang="es" sz="1800"/>
              <a:t>Minimum Area Algorithm</a:t>
            </a:r>
            <a:r>
              <a:rPr b="0" lang="es" sz="1800"/>
              <a:t> (garantiza utilizar la menor cantidad de Blocks).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Si cargamos 1 imagen de 12 bits y 128x128 (196608 bits </a:t>
            </a:r>
            <a:r>
              <a:rPr b="0" lang="es" sz="1800"/>
              <a:t>necesarios</a:t>
            </a:r>
            <a:r>
              <a:rPr b="0" lang="es" sz="1800"/>
              <a:t>) en una single port ROM  =&gt; 5.5 BRAM Blocks, 5 de 36kb y 1 de 18kb = 202752 bits  . 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Si cargamos las 9 </a:t>
            </a:r>
            <a:r>
              <a:rPr b="0" lang="es" sz="1800"/>
              <a:t>imágenes en una single port ROM (1769472 bits) </a:t>
            </a:r>
            <a:r>
              <a:rPr b="0" lang="es" sz="1800"/>
              <a:t> =&gt; 48 BRAM Blocks de 36kb (1769472 bits). 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Esto es aproximadamente un 96% de los BRAM Blocks disponibles, ya que la máxima capacidad de la FPGA es de 100 BRAM Blocks de 18kbits.</a:t>
            </a:r>
            <a:endParaRPr b="0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correr el proyecto?</a:t>
            </a:r>
            <a:endParaRPr/>
          </a:p>
        </p:txBody>
      </p:sp>
      <p:pic>
        <p:nvPicPr>
          <p:cNvPr id="377" name="Google Shape;3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25" y="1992275"/>
            <a:ext cx="5647938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pic>
        <p:nvPicPr>
          <p:cNvPr id="383" name="Google Shape;383;p45" title="demotpf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700" y="1560350"/>
            <a:ext cx="397980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5"/>
          <p:cNvSpPr txBox="1"/>
          <p:nvPr/>
        </p:nvSpPr>
        <p:spPr>
          <a:xfrm>
            <a:off x="790800" y="4696250"/>
            <a:ext cx="8019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Video URL: </a:t>
            </a:r>
            <a:r>
              <a:rPr lang="es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https://drive.google.com/file/d/1PJcQReKzEs0eIpJA5f4C92rL-aWql-Di/view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Posibles mejoras a futuro: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6"/>
          <p:cNvSpPr txBox="1"/>
          <p:nvPr>
            <p:ph type="title"/>
          </p:nvPr>
        </p:nvSpPr>
        <p:spPr>
          <a:xfrm>
            <a:off x="729450" y="1947300"/>
            <a:ext cx="8034000" cy="13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Actualmente se almacena 9 </a:t>
            </a:r>
            <a:r>
              <a:rPr b="0" lang="es" sz="2000"/>
              <a:t>imágenes</a:t>
            </a:r>
            <a:r>
              <a:rPr b="0" lang="es" sz="2000"/>
              <a:t> completas (pixel por pixel). Se podría añadir un algoritmo de compresión para que ocupe menos espacio las imágenes en la ROM. </a:t>
            </a:r>
            <a:endParaRPr b="0"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Posibles mejoras a futuro: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 txBox="1"/>
          <p:nvPr>
            <p:ph type="title"/>
          </p:nvPr>
        </p:nvSpPr>
        <p:spPr>
          <a:xfrm>
            <a:off x="729450" y="1947300"/>
            <a:ext cx="8034000" cy="13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Específicamente, en caso de que se obtengan las imágenes por medio de una cámara y se requiera hacer filtros convolucionales 2D, se pueden hacer mejoras como:</a:t>
            </a:r>
            <a:endParaRPr b="0"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Pixel Buffer: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79" y="1853858"/>
            <a:ext cx="2928398" cy="304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426" y="1257848"/>
            <a:ext cx="4442275" cy="364277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8"/>
          <p:cNvSpPr txBox="1"/>
          <p:nvPr/>
        </p:nvSpPr>
        <p:spPr>
          <a:xfrm>
            <a:off x="2655600" y="940525"/>
            <a:ext cx="6177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Fuente: </a:t>
            </a:r>
            <a:r>
              <a:rPr lang="es" sz="1300" u="sng">
                <a:solidFill>
                  <a:schemeClr val="hlink"/>
                </a:solidFill>
                <a:hlinkClick r:id="rId5"/>
              </a:rPr>
              <a:t>https://www.diva-portal.org/smash/get/diva2:930724/FULLTEXT01.pdf</a:t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Sub imágenes</a:t>
            </a:r>
            <a:r>
              <a:rPr lang="e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838" y="1853850"/>
            <a:ext cx="6091926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 txBox="1"/>
          <p:nvPr/>
        </p:nvSpPr>
        <p:spPr>
          <a:xfrm>
            <a:off x="1872450" y="4762500"/>
            <a:ext cx="5930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rgbClr val="99999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https://www.diva-portal.org/smash/get/diva2:930724/FULLTEXT01.pdf</a:t>
            </a:r>
            <a:endParaRPr sz="13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type="title"/>
          </p:nvPr>
        </p:nvSpPr>
        <p:spPr>
          <a:xfrm>
            <a:off x="3621600" y="2415950"/>
            <a:ext cx="190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Gracias!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  <p:sp>
        <p:nvSpPr>
          <p:cNvPr id="117" name="Google Shape;117;p16"/>
          <p:cNvSpPr txBox="1"/>
          <p:nvPr>
            <p:ph type="title"/>
          </p:nvPr>
        </p:nvSpPr>
        <p:spPr>
          <a:xfrm>
            <a:off x="690000" y="1900575"/>
            <a:ext cx="411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Efectos Implementados</a:t>
            </a:r>
            <a:endParaRPr b="0" sz="2000"/>
          </a:p>
        </p:txBody>
      </p:sp>
      <p:sp>
        <p:nvSpPr>
          <p:cNvPr id="118" name="Google Shape;118;p16"/>
          <p:cNvSpPr txBox="1"/>
          <p:nvPr/>
        </p:nvSpPr>
        <p:spPr>
          <a:xfrm>
            <a:off x="1305600" y="2435775"/>
            <a:ext cx="32664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Color Filter: </a:t>
            </a:r>
            <a:r>
              <a:rPr lang="es" sz="1700">
                <a:solidFill>
                  <a:srgbClr val="4A86E8"/>
                </a:solidFill>
              </a:rPr>
              <a:t>Blue</a:t>
            </a:r>
            <a:r>
              <a:rPr lang="es" sz="1700"/>
              <a:t> - </a:t>
            </a:r>
            <a:r>
              <a:rPr lang="es" sz="1700">
                <a:solidFill>
                  <a:srgbClr val="00FF00"/>
                </a:solidFill>
              </a:rPr>
              <a:t>Green</a:t>
            </a:r>
            <a:r>
              <a:rPr lang="es" sz="1700"/>
              <a:t> - </a:t>
            </a:r>
            <a:r>
              <a:rPr lang="es" sz="1700">
                <a:solidFill>
                  <a:srgbClr val="FF0000"/>
                </a:solidFill>
              </a:rPr>
              <a:t>Red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Color Inversion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High Boost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Average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19" name="Google Shape;119;p16"/>
          <p:cNvSpPr txBox="1"/>
          <p:nvPr/>
        </p:nvSpPr>
        <p:spPr>
          <a:xfrm>
            <a:off x="4924050" y="2435775"/>
            <a:ext cx="3000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Sobel Vertical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Sobel Horizontal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999999"/>
                </a:solidFill>
              </a:rPr>
              <a:t>Gray Scale Conversion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Conversión bitmap a 4 bit</a:t>
            </a:r>
            <a:endParaRPr/>
          </a:p>
        </p:txBody>
      </p:sp>
      <p:cxnSp>
        <p:nvCxnSpPr>
          <p:cNvPr id="125" name="Google Shape;125;p17"/>
          <p:cNvCxnSpPr>
            <a:endCxn id="126" idx="1"/>
          </p:cNvCxnSpPr>
          <p:nvPr/>
        </p:nvCxnSpPr>
        <p:spPr>
          <a:xfrm flipH="1" rot="10800000">
            <a:off x="819725" y="3272625"/>
            <a:ext cx="2275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7"/>
          <p:cNvSpPr/>
          <p:nvPr/>
        </p:nvSpPr>
        <p:spPr>
          <a:xfrm>
            <a:off x="3095525" y="2826225"/>
            <a:ext cx="2602800" cy="8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5881875" y="2759500"/>
            <a:ext cx="1735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imagen 8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bits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7"/>
          <p:cNvCxnSpPr/>
          <p:nvPr/>
        </p:nvCxnSpPr>
        <p:spPr>
          <a:xfrm>
            <a:off x="5698325" y="3272625"/>
            <a:ext cx="114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7"/>
          <p:cNvSpPr txBox="1"/>
          <p:nvPr/>
        </p:nvSpPr>
        <p:spPr>
          <a:xfrm>
            <a:off x="3244675" y="2991200"/>
            <a:ext cx="22017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Lato"/>
                <a:ea typeface="Lato"/>
                <a:cs typeface="Lato"/>
                <a:sym typeface="Lato"/>
              </a:rPr>
              <a:t>&lt;&lt;4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07500" y="2866050"/>
            <a:ext cx="2903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bits en la imagen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original (ROM)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Conversión bitmap a 4 bit</a:t>
            </a:r>
            <a:endParaRPr/>
          </a:p>
        </p:txBody>
      </p:sp>
      <p:cxnSp>
        <p:nvCxnSpPr>
          <p:cNvPr id="136" name="Google Shape;136;p18"/>
          <p:cNvCxnSpPr>
            <a:endCxn id="137" idx="1"/>
          </p:cNvCxnSpPr>
          <p:nvPr/>
        </p:nvCxnSpPr>
        <p:spPr>
          <a:xfrm flipH="1" rot="10800000">
            <a:off x="819725" y="3272625"/>
            <a:ext cx="2275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8"/>
          <p:cNvSpPr/>
          <p:nvPr/>
        </p:nvSpPr>
        <p:spPr>
          <a:xfrm>
            <a:off x="3095525" y="2826225"/>
            <a:ext cx="2602800" cy="8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5881875" y="2826225"/>
            <a:ext cx="1735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Imagen de 8 bits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" name="Google Shape;139;p18"/>
          <p:cNvCxnSpPr/>
          <p:nvPr/>
        </p:nvCxnSpPr>
        <p:spPr>
          <a:xfrm>
            <a:off x="5698325" y="3272625"/>
            <a:ext cx="216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8"/>
          <p:cNvSpPr txBox="1"/>
          <p:nvPr/>
        </p:nvSpPr>
        <p:spPr>
          <a:xfrm>
            <a:off x="3244675" y="2991200"/>
            <a:ext cx="22017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176475" y="2826225"/>
            <a:ext cx="1735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Imagen de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8 bits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3336450" y="3051525"/>
            <a:ext cx="22017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Operaciones a la imagen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Conversión bitmap a 4 bit</a:t>
            </a:r>
            <a:endParaRPr/>
          </a:p>
        </p:txBody>
      </p:sp>
      <p:cxnSp>
        <p:nvCxnSpPr>
          <p:cNvPr id="148" name="Google Shape;148;p19"/>
          <p:cNvCxnSpPr>
            <a:endCxn id="149" idx="1"/>
          </p:cNvCxnSpPr>
          <p:nvPr/>
        </p:nvCxnSpPr>
        <p:spPr>
          <a:xfrm flipH="1" rot="10800000">
            <a:off x="819725" y="3272625"/>
            <a:ext cx="2275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9"/>
          <p:cNvSpPr txBox="1"/>
          <p:nvPr/>
        </p:nvSpPr>
        <p:spPr>
          <a:xfrm>
            <a:off x="466425" y="2866050"/>
            <a:ext cx="2744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bits en la imagen procesada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3095525" y="2826225"/>
            <a:ext cx="2602800" cy="8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5873525" y="2791950"/>
            <a:ext cx="1735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bits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2" name="Google Shape;152;p19"/>
          <p:cNvCxnSpPr/>
          <p:nvPr/>
        </p:nvCxnSpPr>
        <p:spPr>
          <a:xfrm>
            <a:off x="5698325" y="3272625"/>
            <a:ext cx="114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19"/>
          <p:cNvSpPr txBox="1"/>
          <p:nvPr/>
        </p:nvSpPr>
        <p:spPr>
          <a:xfrm>
            <a:off x="3244675" y="2991200"/>
            <a:ext cx="22017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Sacamos los 4 menos significativos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6581600" y="3256925"/>
            <a:ext cx="24801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[3:0] =&gt; blue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[7:4] =&gt; green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[11:8] =&gt; red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3699600" y="3203675"/>
            <a:ext cx="3603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4059900" y="3203675"/>
            <a:ext cx="3603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4420200" y="3203675"/>
            <a:ext cx="3603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3699600" y="3563975"/>
            <a:ext cx="3603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4059900" y="3563975"/>
            <a:ext cx="3603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4420200" y="3563975"/>
            <a:ext cx="3603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3699600" y="3924275"/>
            <a:ext cx="3603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4059900" y="3924275"/>
            <a:ext cx="3603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4420200" y="3924275"/>
            <a:ext cx="360300" cy="3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20"/>
          <p:cNvCxnSpPr/>
          <p:nvPr/>
        </p:nvCxnSpPr>
        <p:spPr>
          <a:xfrm flipH="1" rot="10800000">
            <a:off x="4599725" y="2819650"/>
            <a:ext cx="6258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0"/>
          <p:cNvCxnSpPr/>
          <p:nvPr/>
        </p:nvCxnSpPr>
        <p:spPr>
          <a:xfrm>
            <a:off x="4632175" y="4124950"/>
            <a:ext cx="631800" cy="5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0"/>
          <p:cNvSpPr txBox="1"/>
          <p:nvPr/>
        </p:nvSpPr>
        <p:spPr>
          <a:xfrm>
            <a:off x="5290625" y="2571750"/>
            <a:ext cx="791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upright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5290625" y="4578400"/>
            <a:ext cx="1017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downright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3" name="Google Shape;173;p20"/>
          <p:cNvCxnSpPr/>
          <p:nvPr/>
        </p:nvCxnSpPr>
        <p:spPr>
          <a:xfrm rot="10800000">
            <a:off x="3312275" y="2808150"/>
            <a:ext cx="567000" cy="5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0"/>
          <p:cNvSpPr txBox="1"/>
          <p:nvPr/>
        </p:nvSpPr>
        <p:spPr>
          <a:xfrm>
            <a:off x="2680325" y="2571750"/>
            <a:ext cx="791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upleft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" name="Google Shape;175;p20"/>
          <p:cNvCxnSpPr/>
          <p:nvPr/>
        </p:nvCxnSpPr>
        <p:spPr>
          <a:xfrm flipH="1">
            <a:off x="3324300" y="4101300"/>
            <a:ext cx="572700" cy="4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0"/>
          <p:cNvSpPr txBox="1"/>
          <p:nvPr/>
        </p:nvSpPr>
        <p:spPr>
          <a:xfrm>
            <a:off x="2501975" y="4489825"/>
            <a:ext cx="1017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downleft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7" name="Google Shape;177;p20"/>
          <p:cNvCxnSpPr/>
          <p:nvPr/>
        </p:nvCxnSpPr>
        <p:spPr>
          <a:xfrm rot="10800000">
            <a:off x="3341788" y="3739950"/>
            <a:ext cx="54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0"/>
          <p:cNvSpPr txBox="1"/>
          <p:nvPr/>
        </p:nvSpPr>
        <p:spPr>
          <a:xfrm>
            <a:off x="2830825" y="3530788"/>
            <a:ext cx="543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left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9" name="Google Shape;179;p20"/>
          <p:cNvCxnSpPr/>
          <p:nvPr/>
        </p:nvCxnSpPr>
        <p:spPr>
          <a:xfrm>
            <a:off x="4571988" y="3744125"/>
            <a:ext cx="5001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0"/>
          <p:cNvSpPr txBox="1"/>
          <p:nvPr/>
        </p:nvSpPr>
        <p:spPr>
          <a:xfrm>
            <a:off x="5140800" y="3591400"/>
            <a:ext cx="631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right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1" name="Google Shape;181;p20"/>
          <p:cNvCxnSpPr/>
          <p:nvPr/>
        </p:nvCxnSpPr>
        <p:spPr>
          <a:xfrm rot="10800000">
            <a:off x="4240050" y="2888850"/>
            <a:ext cx="0" cy="5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0"/>
          <p:cNvSpPr txBox="1"/>
          <p:nvPr/>
        </p:nvSpPr>
        <p:spPr>
          <a:xfrm>
            <a:off x="4054925" y="2526275"/>
            <a:ext cx="479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up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3" name="Google Shape;183;p20"/>
          <p:cNvCxnSpPr/>
          <p:nvPr/>
        </p:nvCxnSpPr>
        <p:spPr>
          <a:xfrm>
            <a:off x="4240050" y="4101300"/>
            <a:ext cx="0" cy="4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0"/>
          <p:cNvSpPr txBox="1"/>
          <p:nvPr/>
        </p:nvSpPr>
        <p:spPr>
          <a:xfrm>
            <a:off x="3951000" y="4517575"/>
            <a:ext cx="8295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down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 rot="10800000">
            <a:off x="2107700" y="2825875"/>
            <a:ext cx="2131800" cy="9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0"/>
          <p:cNvSpPr txBox="1"/>
          <p:nvPr/>
        </p:nvSpPr>
        <p:spPr>
          <a:xfrm>
            <a:off x="1345900" y="2600400"/>
            <a:ext cx="9093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original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  <p:sp>
        <p:nvSpPr>
          <p:cNvPr id="192" name="Google Shape;192;p21"/>
          <p:cNvSpPr txBox="1"/>
          <p:nvPr>
            <p:ph type="title"/>
          </p:nvPr>
        </p:nvSpPr>
        <p:spPr>
          <a:xfrm>
            <a:off x="690000" y="1900575"/>
            <a:ext cx="411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Color Filter: </a:t>
            </a:r>
            <a:r>
              <a:rPr b="0" lang="es" sz="2000">
                <a:solidFill>
                  <a:srgbClr val="FF0000"/>
                </a:solidFill>
              </a:rPr>
              <a:t>Red</a:t>
            </a:r>
            <a:r>
              <a:rPr b="0" lang="es" sz="2000"/>
              <a:t> - </a:t>
            </a:r>
            <a:r>
              <a:rPr b="0" lang="es" sz="2000">
                <a:solidFill>
                  <a:srgbClr val="00FF00"/>
                </a:solidFill>
              </a:rPr>
              <a:t>Green</a:t>
            </a:r>
            <a:r>
              <a:rPr b="0" lang="es" sz="2000"/>
              <a:t> - </a:t>
            </a:r>
            <a:r>
              <a:rPr b="0" lang="es" sz="2000">
                <a:solidFill>
                  <a:srgbClr val="4A86E8"/>
                </a:solidFill>
              </a:rPr>
              <a:t>Blue</a:t>
            </a:r>
            <a:endParaRPr b="0" sz="2000">
              <a:solidFill>
                <a:srgbClr val="4A86E8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3525725" y="3464450"/>
            <a:ext cx="2364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Red &lt;= original[11:8] &lt;&lt; 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Green &lt;= 0;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Blue &lt;= original[3:0] &lt;&lt; 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3525725" y="2800600"/>
            <a:ext cx="20745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Green</a:t>
            </a:r>
            <a:endParaRPr b="1" sz="2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729450" y="3464450"/>
            <a:ext cx="2364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Red &lt;= 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Green &lt;= original[7:4] &lt;&lt; 4;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Blue &lt;= original[3:0] &lt;&lt; 4;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823725" y="2800600"/>
            <a:ext cx="20745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Red</a:t>
            </a:r>
            <a:endParaRPr b="1" sz="2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6383175" y="2800600"/>
            <a:ext cx="20745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Blue</a:t>
            </a:r>
            <a:endParaRPr b="1" sz="23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6432950" y="3464450"/>
            <a:ext cx="2364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Red &lt;= original[11:8] &lt;&lt; 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Green &lt;=original[7:4] &lt;&lt; 4;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Blue &lt;= 0;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